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68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48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>
        <a:noFill/>
      </dgm:spPr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1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2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5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6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827906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82B619-6AB7-464F-85D6-689E24C9C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270000"/>
            <a:ext cx="4937929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tflite</a:t>
            </a:r>
            <a:r>
              <a:rPr lang="en-US" dirty="0"/>
              <a:t>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81057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79AC99-D7E6-D344-8D5A-5E63D470F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520" y="1019810"/>
            <a:ext cx="1357290" cy="24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1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pedometer app which measures the no. of steps taken by a user</a:t>
            </a:r>
          </a:p>
          <a:p>
            <a:pPr lvl="1"/>
            <a:r>
              <a:rPr lang="en-US" dirty="0"/>
              <a:t>Sensor used: Accelerator</a:t>
            </a:r>
          </a:p>
          <a:p>
            <a:r>
              <a:rPr lang="en-US" dirty="0"/>
              <a:t>Predicting the Calorie expense using Spark ML</a:t>
            </a:r>
          </a:p>
          <a:p>
            <a:pPr lvl="1"/>
            <a:r>
              <a:rPr lang="en-US" dirty="0"/>
              <a:t>Consider Profile features like age, weight, height, gender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Real time feed to Mobile App using Firebase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541CE45-35E1-8541-9577-4A9951C3D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TensorFlow.JS</a:t>
            </a:r>
          </a:p>
          <a:p>
            <a:r>
              <a:rPr lang="en-US" dirty="0"/>
              <a:t>TensorFlow Lite</a:t>
            </a:r>
          </a:p>
          <a:p>
            <a:r>
              <a:rPr lang="en-US" dirty="0"/>
              <a:t>Spark Stream, MLlib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C4236361-0479-8747-B94D-49F06737D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20">
            <a:extLst>
              <a:ext uri="{FF2B5EF4-FFF2-40B4-BE49-F238E27FC236}">
                <a16:creationId xmlns:a16="http://schemas.microsoft.com/office/drawing/2014/main" id="{A7A46154-688F-5B48-A5EA-8CC627FE0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7" name="Isosceles Triangle 22">
            <a:extLst>
              <a:ext uri="{FF2B5EF4-FFF2-40B4-BE49-F238E27FC236}">
                <a16:creationId xmlns:a16="http://schemas.microsoft.com/office/drawing/2014/main" id="{C0C764B6-2655-A547-B498-F8A79F8F4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B3FC36FA-96DA-4A40-8D28-C8E85249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FC32DA5D-052C-C04E-A462-610044EFB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9D3229E-3882-114F-A288-13E01279D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B15AB80-BBC1-C44F-9A93-13A74E503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72" name="Google Shape;90;p13">
            <a:extLst>
              <a:ext uri="{FF2B5EF4-FFF2-40B4-BE49-F238E27FC236}">
                <a16:creationId xmlns:a16="http://schemas.microsoft.com/office/drawing/2014/main" id="{BF467572-FA3F-784D-8D08-178E4341852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73" name="Google Shape;97;p13">
            <a:extLst>
              <a:ext uri="{FF2B5EF4-FFF2-40B4-BE49-F238E27FC236}">
                <a16:creationId xmlns:a16="http://schemas.microsoft.com/office/drawing/2014/main" id="{0F2404A2-987F-4842-8724-0905AD35D734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104;p13">
            <a:extLst>
              <a:ext uri="{FF2B5EF4-FFF2-40B4-BE49-F238E27FC236}">
                <a16:creationId xmlns:a16="http://schemas.microsoft.com/office/drawing/2014/main" id="{149CD490-74AA-6145-9AAD-8881D7947ED7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75" name="Google Shape;107;p13">
            <a:extLst>
              <a:ext uri="{FF2B5EF4-FFF2-40B4-BE49-F238E27FC236}">
                <a16:creationId xmlns:a16="http://schemas.microsoft.com/office/drawing/2014/main" id="{6C215E43-8F6C-D042-B433-86F3108D913B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76" name="Google Shape;122;p13">
            <a:extLst>
              <a:ext uri="{FF2B5EF4-FFF2-40B4-BE49-F238E27FC236}">
                <a16:creationId xmlns:a16="http://schemas.microsoft.com/office/drawing/2014/main" id="{EC9792EC-CCD4-F24D-94DF-222CAD1CCD6E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153;p13">
            <a:extLst>
              <a:ext uri="{FF2B5EF4-FFF2-40B4-BE49-F238E27FC236}">
                <a16:creationId xmlns:a16="http://schemas.microsoft.com/office/drawing/2014/main" id="{4B2FD92E-2186-EC44-A482-E8E4C0174174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D9169969-50B8-1845-B128-1F28F0B616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2C468AC-DCBF-6F4A-B9ED-69F469DD55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A8EE209-9047-C24D-80CF-21E2D60D5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0CD7A32-ADD0-1F43-8C88-4217E429E1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046AA22-3467-0D42-8A5A-BFABC839B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83" name="Shape 319">
            <a:extLst>
              <a:ext uri="{FF2B5EF4-FFF2-40B4-BE49-F238E27FC236}">
                <a16:creationId xmlns:a16="http://schemas.microsoft.com/office/drawing/2014/main" id="{F9F19B9D-CD9F-8242-B240-D1EA64CBABB7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7291D42F-65FD-C14E-95EF-FFE1A0A5A0D5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C8864202-DDE4-0F46-987D-ABB3FB697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8AF2D8A-7E5E-EA41-802E-8A07867F09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3" y="533866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319">
            <a:extLst>
              <a:ext uri="{FF2B5EF4-FFF2-40B4-BE49-F238E27FC236}">
                <a16:creationId xmlns:a16="http://schemas.microsoft.com/office/drawing/2014/main" id="{3BCEC3D3-8835-C64E-BEB5-746D0273F2D1}"/>
              </a:ext>
            </a:extLst>
          </p:cNvPr>
          <p:cNvSpPr txBox="1"/>
          <p:nvPr/>
        </p:nvSpPr>
        <p:spPr>
          <a:xfrm>
            <a:off x="1756832" y="6390301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7F62309-B1EE-BC41-981E-96F4FC8A2D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B722D02-B807-B549-9009-DAF8C93B20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8F73250-2C09-5744-86D7-9D4AE0B44CC6}"/>
              </a:ext>
            </a:extLst>
          </p:cNvPr>
          <p:cNvCxnSpPr>
            <a:cxnSpLocks/>
            <a:stCxn id="91" idx="2"/>
            <a:endCxn id="78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C69A9A3-E0A5-1E47-BF62-67795A50565D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92" name="Shape 458">
            <a:extLst>
              <a:ext uri="{FF2B5EF4-FFF2-40B4-BE49-F238E27FC236}">
                <a16:creationId xmlns:a16="http://schemas.microsoft.com/office/drawing/2014/main" id="{8A013A70-AB62-EF4C-BF4B-8E70DF053431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1876" y="1030320"/>
            <a:ext cx="1630882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173;p13">
            <a:extLst>
              <a:ext uri="{FF2B5EF4-FFF2-40B4-BE49-F238E27FC236}">
                <a16:creationId xmlns:a16="http://schemas.microsoft.com/office/drawing/2014/main" id="{8007E28C-3098-8A4B-A34C-4D847E35F11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Right Arrow 93">
            <a:extLst>
              <a:ext uri="{FF2B5EF4-FFF2-40B4-BE49-F238E27FC236}">
                <a16:creationId xmlns:a16="http://schemas.microsoft.com/office/drawing/2014/main" id="{31DF086B-5FA6-FE43-9288-3B354DCF41B4}"/>
              </a:ext>
            </a:extLst>
          </p:cNvPr>
          <p:cNvSpPr/>
          <p:nvPr/>
        </p:nvSpPr>
        <p:spPr>
          <a:xfrm>
            <a:off x="6870766" y="5396283"/>
            <a:ext cx="2535827" cy="16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15E629AE-FBC7-FC41-B2D2-FE6F3350C57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96" name="Google Shape;416;p15">
            <a:extLst>
              <a:ext uri="{FF2B5EF4-FFF2-40B4-BE49-F238E27FC236}">
                <a16:creationId xmlns:a16="http://schemas.microsoft.com/office/drawing/2014/main" id="{6DEF095F-275B-034E-B3CA-4EC773B37374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7" name="Google Shape;418;p15">
            <a:extLst>
              <a:ext uri="{FF2B5EF4-FFF2-40B4-BE49-F238E27FC236}">
                <a16:creationId xmlns:a16="http://schemas.microsoft.com/office/drawing/2014/main" id="{0C6BC0FB-F42A-DA4D-AFDB-EEED3087D48A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98" name="Google Shape;419;p15">
            <a:extLst>
              <a:ext uri="{FF2B5EF4-FFF2-40B4-BE49-F238E27FC236}">
                <a16:creationId xmlns:a16="http://schemas.microsoft.com/office/drawing/2014/main" id="{FF7BC4ED-918B-BC48-8ABF-567108D50C5B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420;p15">
            <a:extLst>
              <a:ext uri="{FF2B5EF4-FFF2-40B4-BE49-F238E27FC236}">
                <a16:creationId xmlns:a16="http://schemas.microsoft.com/office/drawing/2014/main" id="{AFF5F1AF-3079-2D4B-B6E3-A06355422810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Up Arrow 99">
            <a:extLst>
              <a:ext uri="{FF2B5EF4-FFF2-40B4-BE49-F238E27FC236}">
                <a16:creationId xmlns:a16="http://schemas.microsoft.com/office/drawing/2014/main" id="{49ABE2A8-774A-734E-9BCD-69C92C128C43}"/>
              </a:ext>
            </a:extLst>
          </p:cNvPr>
          <p:cNvSpPr/>
          <p:nvPr/>
        </p:nvSpPr>
        <p:spPr>
          <a:xfrm>
            <a:off x="10187194" y="4217340"/>
            <a:ext cx="156135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Striped Right Arrow 100">
            <a:extLst>
              <a:ext uri="{FF2B5EF4-FFF2-40B4-BE49-F238E27FC236}">
                <a16:creationId xmlns:a16="http://schemas.microsoft.com/office/drawing/2014/main" id="{22565EEC-499E-944D-AEE8-B8AA8924966C}"/>
              </a:ext>
            </a:extLst>
          </p:cNvPr>
          <p:cNvSpPr/>
          <p:nvPr/>
        </p:nvSpPr>
        <p:spPr>
          <a:xfrm rot="16200000">
            <a:off x="9984172" y="3237346"/>
            <a:ext cx="565733" cy="159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triped Right Arrow 101">
            <a:extLst>
              <a:ext uri="{FF2B5EF4-FFF2-40B4-BE49-F238E27FC236}">
                <a16:creationId xmlns:a16="http://schemas.microsoft.com/office/drawing/2014/main" id="{C9742601-3CD4-DB4A-A2E7-0945E9BF78D7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Shape 319">
            <a:extLst>
              <a:ext uri="{FF2B5EF4-FFF2-40B4-BE49-F238E27FC236}">
                <a16:creationId xmlns:a16="http://schemas.microsoft.com/office/drawing/2014/main" id="{CE63261B-924B-A749-B32F-C349BD3E0BAC}"/>
              </a:ext>
            </a:extLst>
          </p:cNvPr>
          <p:cNvSpPr txBox="1"/>
          <p:nvPr/>
        </p:nvSpPr>
        <p:spPr>
          <a:xfrm>
            <a:off x="4064173" y="3681213"/>
            <a:ext cx="1345669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.Js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A26FAF4-EBCC-FA49-A9C3-E953A6A70ED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FAEDBD6-DA42-5E47-9268-A2044CC3085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DA1FB473-AFEC-0447-85DC-3F80020AC10A}"/>
              </a:ext>
            </a:extLst>
          </p:cNvPr>
          <p:cNvCxnSpPr>
            <a:cxnSpLocks/>
            <a:stCxn id="91" idx="2"/>
            <a:endCxn id="104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Google Shape;153;p13">
            <a:extLst>
              <a:ext uri="{FF2B5EF4-FFF2-40B4-BE49-F238E27FC236}">
                <a16:creationId xmlns:a16="http://schemas.microsoft.com/office/drawing/2014/main" id="{D7EC6E1F-3375-1C44-9F72-55222BFF11BF}"/>
              </a:ext>
            </a:extLst>
          </p:cNvPr>
          <p:cNvSpPr txBox="1"/>
          <p:nvPr/>
        </p:nvSpPr>
        <p:spPr>
          <a:xfrm>
            <a:off x="4501948" y="394983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162AC85-2B55-FE48-B81F-7A3F437AD8F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F8C3BEEA-6161-5845-9AEB-67D5334CCC1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2A5E79F-007B-D543-9505-6F70CFEF4EB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C9EA715-5A13-D243-AFE9-DE74BF1F82C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6D0B98B-59DC-3440-9932-B1A085BB50E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113" name="Striped Right Arrow 112">
            <a:extLst>
              <a:ext uri="{FF2B5EF4-FFF2-40B4-BE49-F238E27FC236}">
                <a16:creationId xmlns:a16="http://schemas.microsoft.com/office/drawing/2014/main" id="{D15980ED-D6AD-AA4A-9284-7BC048CCCA90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4" name="Left-Right Arrow 113">
            <a:extLst>
              <a:ext uri="{FF2B5EF4-FFF2-40B4-BE49-F238E27FC236}">
                <a16:creationId xmlns:a16="http://schemas.microsoft.com/office/drawing/2014/main" id="{B9153116-51F0-7842-8B46-BE234DCC9503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8C430995-622C-C34E-AC5B-46DA3BF5105B}"/>
              </a:ext>
            </a:extLst>
          </p:cNvPr>
          <p:cNvSpPr/>
          <p:nvPr/>
        </p:nvSpPr>
        <p:spPr>
          <a:xfrm>
            <a:off x="3350256" y="3255173"/>
            <a:ext cx="164279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Up-Down Arrow 115">
            <a:extLst>
              <a:ext uri="{FF2B5EF4-FFF2-40B4-BE49-F238E27FC236}">
                <a16:creationId xmlns:a16="http://schemas.microsoft.com/office/drawing/2014/main" id="{8078B786-9780-9744-9531-6D34F14464B2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E488ACF-2804-A242-ACBE-6E5B5A8B3A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  <p:sp>
        <p:nvSpPr>
          <p:cNvPr id="118" name="Up-Down Arrow 117">
            <a:extLst>
              <a:ext uri="{FF2B5EF4-FFF2-40B4-BE49-F238E27FC236}">
                <a16:creationId xmlns:a16="http://schemas.microsoft.com/office/drawing/2014/main" id="{F4EF25C1-FBE7-9844-B4F1-92A99D59F9F8}"/>
              </a:ext>
            </a:extLst>
          </p:cNvPr>
          <p:cNvSpPr/>
          <p:nvPr/>
        </p:nvSpPr>
        <p:spPr>
          <a:xfrm>
            <a:off x="6247824" y="2773161"/>
            <a:ext cx="156134" cy="21621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Striped Right Arrow 118">
            <a:extLst>
              <a:ext uri="{FF2B5EF4-FFF2-40B4-BE49-F238E27FC236}">
                <a16:creationId xmlns:a16="http://schemas.microsoft.com/office/drawing/2014/main" id="{44CC1065-13F9-304A-8627-18AB73FB9E7A}"/>
              </a:ext>
            </a:extLst>
          </p:cNvPr>
          <p:cNvSpPr/>
          <p:nvPr/>
        </p:nvSpPr>
        <p:spPr>
          <a:xfrm rot="10800000">
            <a:off x="4133344" y="4216618"/>
            <a:ext cx="2157519" cy="1696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0" name="Shape 319">
            <a:extLst>
              <a:ext uri="{FF2B5EF4-FFF2-40B4-BE49-F238E27FC236}">
                <a16:creationId xmlns:a16="http://schemas.microsoft.com/office/drawing/2014/main" id="{8DCAD674-96AC-884F-8610-64BF904A9B12}"/>
              </a:ext>
            </a:extLst>
          </p:cNvPr>
          <p:cNvSpPr txBox="1"/>
          <p:nvPr/>
        </p:nvSpPr>
        <p:spPr>
          <a:xfrm>
            <a:off x="6713536" y="4696131"/>
            <a:ext cx="1421606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Lite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8603281-0310-B34B-BD70-668E6F241DA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92" y="4715586"/>
            <a:ext cx="355110" cy="3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solidFill>
            <a:srgbClr val="FFC000"/>
          </a:solidFill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 Lite on Android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 dirty="0" err="1"/>
              <a:t>Ml</a:t>
            </a:r>
            <a:r>
              <a:rPr lang="en-US" dirty="0"/>
              <a:t> Predictions on the edge</a:t>
            </a:r>
          </a:p>
        </p:txBody>
      </p:sp>
    </p:spTree>
    <p:extLst>
      <p:ext uri="{BB962C8B-B14F-4D97-AF65-F5344CB8AC3E}">
        <p14:creationId xmlns:p14="http://schemas.microsoft.com/office/powerpoint/2010/main" val="6546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677717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BFFD04-FE36-F143-B7D2-512DAA7B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254" y="1422400"/>
            <a:ext cx="1582850" cy="16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5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30631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06B36C-D440-6949-839B-90EE4E139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" y="1409613"/>
            <a:ext cx="6348866" cy="20633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29A73-1EE9-E649-A0BD-78527F494648}"/>
              </a:ext>
            </a:extLst>
          </p:cNvPr>
          <p:cNvCxnSpPr/>
          <p:nvPr/>
        </p:nvCxnSpPr>
        <p:spPr>
          <a:xfrm>
            <a:off x="2788920" y="3721013"/>
            <a:ext cx="0" cy="10033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D4B4AD-845C-1D41-A0EE-C0B3DF905A48}"/>
              </a:ext>
            </a:extLst>
          </p:cNvPr>
          <p:cNvSpPr/>
          <p:nvPr/>
        </p:nvSpPr>
        <p:spPr>
          <a:xfrm>
            <a:off x="7191587" y="1409613"/>
            <a:ext cx="3623168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/>
              </a:rPr>
              <a:t>This script downloads the pre-trained model, adds a new final layer, and trains that layer on the flower photos you've downloaded.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2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- </a:t>
            </a:r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D8EE3-CEA9-AD4C-B618-2A4D3E92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8" y="1511300"/>
            <a:ext cx="4085590" cy="4412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79E40-0534-E24D-9645-54F3C4812146}"/>
              </a:ext>
            </a:extLst>
          </p:cNvPr>
          <p:cNvSpPr/>
          <p:nvPr/>
        </p:nvSpPr>
        <p:spPr>
          <a:xfrm>
            <a:off x="4800600" y="1930400"/>
            <a:ext cx="4686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For customizing we train only the last layer (</a:t>
            </a:r>
            <a:r>
              <a:rPr lang="en-US" dirty="0" err="1"/>
              <a:t>final_training_ops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in the figure below). While all the previous layers retain their already-trained state.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648B9-AABD-9D4D-8C4B-3FBD7B76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901061"/>
            <a:ext cx="3228506" cy="218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3662A-1749-4745-A45A-C8527F5E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442" y="3869522"/>
            <a:ext cx="3228506" cy="22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BFFD04-FE36-F143-B7D2-512DAA7B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254" y="1422400"/>
            <a:ext cx="1582850" cy="1644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30366-5B9C-5A46-9EA1-98A067427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44" y="1698427"/>
            <a:ext cx="7454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949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378</Words>
  <Application>Microsoft Macintosh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Helvetica Neue</vt:lpstr>
      <vt:lpstr>Open Sans</vt:lpstr>
      <vt:lpstr>Roboto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TensorFlow Lite on Android App</vt:lpstr>
      <vt:lpstr>TensorFlow Lite on Android App</vt:lpstr>
      <vt:lpstr>TensorFlow Lite on Android App</vt:lpstr>
      <vt:lpstr>TensorFlow Lite - TensorBoard</vt:lpstr>
      <vt:lpstr>TensorFlow Lite on Android App</vt:lpstr>
      <vt:lpstr>TensorFlow Lite on Android App</vt:lpstr>
      <vt:lpstr>.tflite on Android App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11</cp:revision>
  <dcterms:created xsi:type="dcterms:W3CDTF">2018-12-07T05:24:52Z</dcterms:created>
  <dcterms:modified xsi:type="dcterms:W3CDTF">2018-12-08T20:12:41Z</dcterms:modified>
</cp:coreProperties>
</file>